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4"/>
  </p:notesMasterIdLst>
  <p:handoutMasterIdLst>
    <p:handoutMasterId r:id="rId65"/>
  </p:handoutMasterIdLst>
  <p:sldIdLst>
    <p:sldId id="256" r:id="rId2"/>
    <p:sldId id="257" r:id="rId3"/>
    <p:sldId id="300" r:id="rId4"/>
    <p:sldId id="301" r:id="rId5"/>
    <p:sldId id="272" r:id="rId6"/>
    <p:sldId id="262" r:id="rId7"/>
    <p:sldId id="263" r:id="rId8"/>
    <p:sldId id="265" r:id="rId9"/>
    <p:sldId id="268" r:id="rId10"/>
    <p:sldId id="269" r:id="rId11"/>
    <p:sldId id="270" r:id="rId12"/>
    <p:sldId id="271" r:id="rId13"/>
    <p:sldId id="281" r:id="rId14"/>
    <p:sldId id="284" r:id="rId15"/>
    <p:sldId id="258" r:id="rId16"/>
    <p:sldId id="273" r:id="rId17"/>
    <p:sldId id="274" r:id="rId18"/>
    <p:sldId id="277" r:id="rId19"/>
    <p:sldId id="275" r:id="rId20"/>
    <p:sldId id="276" r:id="rId21"/>
    <p:sldId id="279" r:id="rId22"/>
    <p:sldId id="302" r:id="rId23"/>
    <p:sldId id="304" r:id="rId24"/>
    <p:sldId id="303" r:id="rId25"/>
    <p:sldId id="278" r:id="rId26"/>
    <p:sldId id="287" r:id="rId27"/>
    <p:sldId id="283" r:id="rId28"/>
    <p:sldId id="285" r:id="rId29"/>
    <p:sldId id="288" r:id="rId30"/>
    <p:sldId id="289" r:id="rId31"/>
    <p:sldId id="290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260" r:id="rId41"/>
    <p:sldId id="305" r:id="rId42"/>
    <p:sldId id="307" r:id="rId43"/>
    <p:sldId id="306" r:id="rId44"/>
    <p:sldId id="308" r:id="rId45"/>
    <p:sldId id="310" r:id="rId46"/>
    <p:sldId id="311" r:id="rId47"/>
    <p:sldId id="309" r:id="rId48"/>
    <p:sldId id="312" r:id="rId49"/>
    <p:sldId id="313" r:id="rId50"/>
    <p:sldId id="314" r:id="rId51"/>
    <p:sldId id="315" r:id="rId52"/>
    <p:sldId id="316" r:id="rId53"/>
    <p:sldId id="318" r:id="rId54"/>
    <p:sldId id="317" r:id="rId55"/>
    <p:sldId id="319" r:id="rId56"/>
    <p:sldId id="320" r:id="rId57"/>
    <p:sldId id="322" r:id="rId58"/>
    <p:sldId id="323" r:id="rId59"/>
    <p:sldId id="324" r:id="rId60"/>
    <p:sldId id="261" r:id="rId61"/>
    <p:sldId id="325" r:id="rId62"/>
    <p:sldId id="326" r:id="rId63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B800"/>
    <a:srgbClr val="60FF2C"/>
    <a:srgbClr val="215400"/>
    <a:srgbClr val="00E922"/>
    <a:srgbClr val="70D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08" autoAdjust="0"/>
    <p:restoredTop sz="93137" autoAdjust="0"/>
  </p:normalViewPr>
  <p:slideViewPr>
    <p:cSldViewPr>
      <p:cViewPr varScale="1">
        <p:scale>
          <a:sx n="83" d="100"/>
          <a:sy n="83" d="100"/>
        </p:scale>
        <p:origin x="-1528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76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notesMaster" Target="notesMasters/notesMaster1.xml"/><Relationship Id="rId65" Type="http://schemas.openxmlformats.org/officeDocument/2006/relationships/handoutMaster" Target="handoutMasters/handoutMaster1.xml"/><Relationship Id="rId66" Type="http://schemas.openxmlformats.org/officeDocument/2006/relationships/printerSettings" Target="printerSettings/printerSettings1.bin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9EFB781-F10A-8A4F-A12A-3C2C71F64A5A}" type="datetimeFigureOut">
              <a:rPr lang="en-US"/>
              <a:pPr>
                <a:defRPr/>
              </a:pPr>
              <a:t>3/9/14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7056B38-26E9-CB40-A38E-0AF1742DD1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416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28.png>
</file>

<file path=ppt/media/image29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F58E4B2-B471-D345-83CC-798ED0FDA91E}" type="datetimeFigureOut">
              <a:rPr lang="en-US"/>
              <a:pPr>
                <a:defRPr/>
              </a:pPr>
              <a:t>3/9/14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E7FAE9D-A0A7-8442-9C01-C9B544F094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04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7FAE9D-A0A7-8442-9C01-C9B544F09495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83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356350"/>
            <a:ext cx="9144000" cy="501650"/>
          </a:xfrm>
          <a:prstGeom prst="rect">
            <a:avLst/>
          </a:prstGeom>
          <a:solidFill>
            <a:srgbClr val="0053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317014"/>
            <a:ext cx="9144000" cy="1470025"/>
          </a:xfrm>
        </p:spPr>
        <p:txBody>
          <a:bodyPr/>
          <a:lstStyle>
            <a:lvl1pPr algn="ctr">
              <a:defRPr sz="44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365500"/>
            <a:ext cx="91440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68E9D-7EE0-A64C-88B9-5C80C428C52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three-sisters.png"/>
          <p:cNvPicPr>
            <a:picLocks noChangeAspect="1"/>
          </p:cNvPicPr>
          <p:nvPr userDrawn="1"/>
        </p:nvPicPr>
        <p:blipFill>
          <a:blip r:embed="rId2"/>
          <a:srcRect b="19512"/>
          <a:stretch>
            <a:fillRect/>
          </a:stretch>
        </p:blipFill>
        <p:spPr>
          <a:xfrm>
            <a:off x="0" y="-3009"/>
            <a:ext cx="9144000" cy="128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64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E97ACE-2A84-A441-B7E5-D727996963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DED27D-FC7F-E54B-9AF3-B188FB6C3E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869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5" y="5024"/>
            <a:ext cx="8905875" cy="874346"/>
          </a:xfrm>
        </p:spPr>
        <p:txBody>
          <a:bodyPr/>
          <a:lstStyle>
            <a:lvl1pPr>
              <a:defRPr sz="3600"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896552"/>
            <a:ext cx="8905875" cy="5479701"/>
          </a:xfrm>
        </p:spPr>
        <p:txBody>
          <a:bodyPr/>
          <a:lstStyle>
            <a:lvl1pPr>
              <a:buSzPct val="65000"/>
              <a:buFont typeface="Wingdings" charset="2"/>
              <a:buChar char="q"/>
              <a:defRPr/>
            </a:lvl1pPr>
            <a:lvl2pPr>
              <a:buSzPct val="65000"/>
              <a:buFont typeface="Lucida Grande"/>
              <a:buChar char="❍"/>
              <a:defRPr/>
            </a:lvl2pPr>
            <a:lvl3pPr>
              <a:buSzPct val="90000"/>
              <a:buFont typeface="Lucida Grande"/>
              <a:buChar char="◆"/>
              <a:defRPr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F21A90-E327-C84D-81B5-071D4C5C9F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3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D44090-53BA-A642-97F1-42151C567A0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800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11E1AC-38F6-0C44-A89D-462547A2D2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701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2ABFDE-B9DE-0347-8949-80A077F7341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1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E865A7-7678-F840-B2ED-A6879803B9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38125" y="5024"/>
            <a:ext cx="8651875" cy="874346"/>
          </a:xfrm>
        </p:spPr>
        <p:txBody>
          <a:bodyPr/>
          <a:lstStyle>
            <a:lvl1pPr>
              <a:defRPr sz="3600" b="1" i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310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BBC19F-FBA3-6448-9956-C922660208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3A6B1A-0B04-9641-AD35-E9E87377D3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95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C3C330-DDAB-D147-AB28-D77F6DACB5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57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356350"/>
            <a:ext cx="8686800" cy="501650"/>
          </a:xfrm>
          <a:prstGeom prst="rect">
            <a:avLst/>
          </a:prstGeom>
          <a:solidFill>
            <a:srgbClr val="0053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238125" y="274638"/>
            <a:ext cx="8651875" cy="874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38125" y="1158047"/>
            <a:ext cx="8651875" cy="5263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369050"/>
            <a:ext cx="6019800" cy="488950"/>
          </a:xfrm>
          <a:prstGeom prst="rect">
            <a:avLst/>
          </a:prstGeom>
        </p:spPr>
        <p:txBody>
          <a:bodyPr vert="horz" lIns="91440" tIns="91440" rIns="91440" bIns="9144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 err="1" smtClean="0">
                <a:ln>
                  <a:noFill/>
                </a:ln>
                <a:solidFill>
                  <a:schemeClr val="bg1"/>
                </a:solidFill>
                <a:latin typeface="Times New Roman"/>
                <a:ea typeface="+mn-ea"/>
                <a:cs typeface="Times New Roman"/>
              </a:defRPr>
            </a:lvl1pPr>
          </a:lstStyle>
          <a:p>
            <a:pPr>
              <a:defRPr/>
            </a:pPr>
            <a:r>
              <a:rPr lang="en-US" dirty="0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69050"/>
            <a:ext cx="2133600" cy="488950"/>
          </a:xfrm>
          <a:prstGeom prst="rect">
            <a:avLst/>
          </a:prstGeom>
        </p:spPr>
        <p:txBody>
          <a:bodyPr vert="horz" lIns="91440" tIns="91440" rIns="91440" bIns="9144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FFFFFF"/>
                </a:solidFill>
                <a:latin typeface="Times New Roman"/>
                <a:ea typeface="+mn-ea"/>
                <a:cs typeface="Times New Roman"/>
              </a:defRPr>
            </a:lvl1pPr>
          </a:lstStyle>
          <a:p>
            <a:pPr>
              <a:defRPr/>
            </a:pPr>
            <a:fld id="{35D977DA-7179-4E4A-8476-A426C303D23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31" name="Picture 7" descr="UO_Signature_stckd_4c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075" y="6369050"/>
            <a:ext cx="377825" cy="455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4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b="0" i="0" kern="1200">
          <a:solidFill>
            <a:schemeClr val="tx1"/>
          </a:solidFill>
          <a:latin typeface="Times New Roman"/>
          <a:ea typeface="ＭＳ Ｐゴシック" charset="0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Reorganization Pattern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124200"/>
            <a:ext cx="9144000" cy="1993900"/>
          </a:xfrm>
        </p:spPr>
        <p:txBody>
          <a:bodyPr/>
          <a:lstStyle/>
          <a:p>
            <a:r>
              <a:rPr lang="en-US" dirty="0" smtClean="0"/>
              <a:t>Parallel Computing</a:t>
            </a:r>
          </a:p>
          <a:p>
            <a:r>
              <a:rPr lang="en-US" dirty="0" smtClean="0"/>
              <a:t>CIS </a:t>
            </a:r>
            <a:r>
              <a:rPr lang="en-US" dirty="0"/>
              <a:t>410/</a:t>
            </a:r>
            <a:r>
              <a:rPr lang="en-US" dirty="0" smtClean="0"/>
              <a:t>510</a:t>
            </a:r>
          </a:p>
          <a:p>
            <a:r>
              <a:rPr lang="en-US" dirty="0" smtClean="0"/>
              <a:t>Department of Computer and Information Science</a:t>
            </a:r>
          </a:p>
        </p:txBody>
      </p:sp>
      <p:pic>
        <p:nvPicPr>
          <p:cNvPr id="13315" name="Picture 5" descr="UO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488" y="5299075"/>
            <a:ext cx="4725987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62401" y="2209800"/>
            <a:ext cx="426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Read the value at index 1 of source array.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150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990600" y="2362200"/>
            <a:ext cx="457199" cy="457200"/>
          </a:xfrm>
          <a:prstGeom prst="roundRect">
            <a:avLst/>
          </a:prstGeom>
          <a:solidFill>
            <a:srgbClr val="60FF2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66801" y="2362200"/>
            <a:ext cx="22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/>
                <a:cs typeface="Times New Roman"/>
              </a:rPr>
              <a:t>?</a:t>
            </a:r>
            <a:endParaRPr lang="en-US" sz="20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4001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62401" y="2209800"/>
            <a:ext cx="426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Read the value at index 5 of locations array.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150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2004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990600" y="2362200"/>
            <a:ext cx="457199" cy="457200"/>
          </a:xfrm>
          <a:prstGeom prst="roundRect">
            <a:avLst/>
          </a:prstGeom>
          <a:solidFill>
            <a:srgbClr val="60FF2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066801" y="2362200"/>
            <a:ext cx="22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/>
                <a:cs typeface="Times New Roman"/>
              </a:rPr>
              <a:t>?</a:t>
            </a:r>
            <a:endParaRPr lang="en-US" sz="20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04722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14401" y="22098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962401" y="2209800"/>
            <a:ext cx="5105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Map value stored at index 5 of locations array into output collection.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200401" y="12954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65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</a:t>
            </a:r>
            <a:r>
              <a:rPr lang="en-US" dirty="0" smtClean="0"/>
              <a:t>use a gather to determine what </a:t>
            </a:r>
            <a:r>
              <a:rPr lang="en-US" dirty="0"/>
              <a:t>values should go into the </a:t>
            </a:r>
            <a:r>
              <a:rPr lang="en-US" dirty="0" smtClean="0"/>
              <a:t>output collection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6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?</a:t>
            </a:r>
          </a:p>
        </p:txBody>
      </p:sp>
      <p:sp>
        <p:nvSpPr>
          <p:cNvPr id="36" name="Rectangle 35"/>
          <p:cNvSpPr/>
          <p:nvPr/>
        </p:nvSpPr>
        <p:spPr>
          <a:xfrm>
            <a:off x="9144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37" name="Rectangle 36"/>
          <p:cNvSpPr/>
          <p:nvPr/>
        </p:nvSpPr>
        <p:spPr>
          <a:xfrm>
            <a:off x="14478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38" name="Rectangle 37"/>
          <p:cNvSpPr/>
          <p:nvPr/>
        </p:nvSpPr>
        <p:spPr>
          <a:xfrm>
            <a:off x="19812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39" name="Rectangle 38"/>
          <p:cNvSpPr/>
          <p:nvPr/>
        </p:nvSpPr>
        <p:spPr>
          <a:xfrm>
            <a:off x="25146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</p:spTree>
    <p:extLst>
      <p:ext uri="{BB962C8B-B14F-4D97-AF65-F5344CB8AC3E}">
        <p14:creationId xmlns:p14="http://schemas.microsoft.com/office/powerpoint/2010/main" val="1028655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</a:t>
            </a:r>
            <a:r>
              <a:rPr lang="en-US" dirty="0" smtClean="0"/>
              <a:t>use a gather to determine what </a:t>
            </a:r>
            <a:r>
              <a:rPr lang="en-US" dirty="0"/>
              <a:t>values should go into the </a:t>
            </a:r>
            <a:r>
              <a:rPr lang="en-US" dirty="0" smtClean="0"/>
              <a:t>output collection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31242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24384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6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9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8100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810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36" name="Rectangle 35"/>
          <p:cNvSpPr/>
          <p:nvPr/>
        </p:nvSpPr>
        <p:spPr>
          <a:xfrm>
            <a:off x="9144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4478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9812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514600" y="4953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682413" y="3583093"/>
            <a:ext cx="4572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1215813" y="3551343"/>
            <a:ext cx="4279900" cy="125095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1749213" y="3564043"/>
            <a:ext cx="2197100" cy="123825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2282613" y="3570393"/>
            <a:ext cx="3219450" cy="12319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2362200" y="3581400"/>
            <a:ext cx="460587" cy="124968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34026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Array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Output data collection has the same number of elements as the number of indices in the index collection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1" y="2057400"/>
            <a:ext cx="36576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53001" y="1143000"/>
            <a:ext cx="38862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269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Array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Output data collection has the same number of elements as the number of indices in the index collection</a:t>
            </a:r>
          </a:p>
          <a:p>
            <a:r>
              <a:rPr lang="en-US" dirty="0" smtClean="0"/>
              <a:t>Elements of the output collection are the same type as the input data collection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1" y="2057400"/>
            <a:ext cx="36576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28601" y="990600"/>
            <a:ext cx="47244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65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Shifts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Moves data to the left or right in memory</a:t>
            </a:r>
          </a:p>
          <a:p>
            <a:r>
              <a:rPr lang="en-US" dirty="0" smtClean="0"/>
              <a:t>Data accesses are offset by fixed distances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86700" cy="391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369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Zip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Interleaves data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332632" cy="277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446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Zip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Interleaves data</a:t>
            </a:r>
          </a:p>
          <a:p>
            <a:r>
              <a:rPr lang="en-US" dirty="0" smtClean="0"/>
              <a:t>Ex: Given two separate arrays of real parts and imaginary parts, use zip to combine them into a sequence of real and imaginary pairs.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332632" cy="27797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15000" y="12192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Real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15000" y="19812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Imaginary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15000" y="304800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Combined Sequence of Real and Imaginary Parts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25000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Gather Pattern</a:t>
            </a:r>
            <a:endParaRPr lang="en-US" dirty="0" smtClean="0"/>
          </a:p>
          <a:p>
            <a:pPr lvl="1"/>
            <a:r>
              <a:rPr lang="en-US" dirty="0" smtClean="0"/>
              <a:t>Shifts, Unzip, Zip</a:t>
            </a:r>
          </a:p>
          <a:p>
            <a:r>
              <a:rPr lang="en-US" dirty="0" smtClean="0"/>
              <a:t>Scatter Pattern</a:t>
            </a:r>
            <a:endParaRPr lang="en-US" dirty="0" smtClean="0"/>
          </a:p>
          <a:p>
            <a:pPr lvl="1"/>
            <a:r>
              <a:rPr lang="en-US" dirty="0" smtClean="0"/>
              <a:t>Collision Rules</a:t>
            </a:r>
            <a:r>
              <a:rPr lang="en-US" dirty="0" smtClean="0"/>
              <a:t>: atomic, permutation, merge, priority</a:t>
            </a:r>
          </a:p>
          <a:p>
            <a:r>
              <a:rPr lang="en-US" dirty="0" smtClean="0"/>
              <a:t>Pack Pattern</a:t>
            </a:r>
          </a:p>
          <a:p>
            <a:pPr lvl="1"/>
            <a:r>
              <a:rPr lang="en-US" dirty="0" smtClean="0"/>
              <a:t>Split, </a:t>
            </a:r>
            <a:r>
              <a:rPr lang="en-US" dirty="0" err="1" smtClean="0"/>
              <a:t>Unsplit</a:t>
            </a:r>
            <a:r>
              <a:rPr lang="en-US" dirty="0" smtClean="0"/>
              <a:t>, Bin</a:t>
            </a:r>
            <a:endParaRPr lang="en-US" dirty="0" smtClean="0"/>
          </a:p>
          <a:p>
            <a:pPr lvl="1"/>
            <a:r>
              <a:rPr lang="en-US" dirty="0" smtClean="0"/>
              <a:t>Fusing Map and </a:t>
            </a:r>
            <a:r>
              <a:rPr lang="en-US" dirty="0" smtClean="0"/>
              <a:t>Pack</a:t>
            </a:r>
          </a:p>
          <a:p>
            <a:pPr lvl="1"/>
            <a:r>
              <a:rPr lang="en-US" dirty="0" smtClean="0"/>
              <a:t>Expand</a:t>
            </a:r>
            <a:endParaRPr lang="en-US" dirty="0" smtClean="0"/>
          </a:p>
          <a:p>
            <a:r>
              <a:rPr lang="en-US" dirty="0" smtClean="0"/>
              <a:t>Partitioning Data</a:t>
            </a:r>
            <a:endParaRPr lang="en-US" dirty="0" smtClean="0"/>
          </a:p>
          <a:p>
            <a:r>
              <a:rPr lang="en-US" dirty="0" err="1" smtClean="0"/>
              <a:t>AoS</a:t>
            </a:r>
            <a:r>
              <a:rPr lang="en-US" dirty="0" smtClean="0"/>
              <a:t> vs. </a:t>
            </a:r>
            <a:r>
              <a:rPr lang="en-US" dirty="0" err="1" smtClean="0"/>
              <a:t>SoA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393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Case of Gather: Unzip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Reverses </a:t>
            </a:r>
            <a:r>
              <a:rPr lang="en-US" dirty="0" smtClean="0"/>
              <a:t>a zip, extracting </a:t>
            </a:r>
            <a:r>
              <a:rPr lang="en-US" dirty="0" err="1" smtClean="0"/>
              <a:t>subarrays</a:t>
            </a:r>
            <a:r>
              <a:rPr lang="en-US" dirty="0" smtClean="0"/>
              <a:t> at certain offsets and strides from an input array</a:t>
            </a:r>
          </a:p>
          <a:p>
            <a:r>
              <a:rPr lang="en-US" dirty="0" smtClean="0"/>
              <a:t>Ex: Given a sequence of complex numbers organized as pairs, extract real and imaginary parts into separate arrays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105400" cy="27799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38799" y="2297668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Real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38799" y="29718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Array of Imaginary Parts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38799" y="1143000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Combined Sequence of Real and Imaginary Parts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18061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38125" y="0"/>
            <a:ext cx="8905875" cy="874346"/>
          </a:xfrm>
        </p:spPr>
        <p:txBody>
          <a:bodyPr/>
          <a:lstStyle/>
          <a:p>
            <a:r>
              <a:rPr lang="en-US" b="1" i="1" dirty="0" smtClean="0"/>
              <a:t>Gather vs. Scatter</a:t>
            </a:r>
            <a:endParaRPr lang="en-US" b="1" i="1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28600" y="914400"/>
            <a:ext cx="4453128" cy="639762"/>
          </a:xfrm>
        </p:spPr>
        <p:txBody>
          <a:bodyPr/>
          <a:lstStyle/>
          <a:p>
            <a:r>
              <a:rPr lang="en-US" sz="3200" dirty="0" smtClean="0"/>
              <a:t>Gather</a:t>
            </a:r>
            <a:endParaRPr lang="en-US" sz="3200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228600" y="1554162"/>
            <a:ext cx="4453128" cy="395128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600" dirty="0" smtClean="0"/>
              <a:t>Combination of map with random </a:t>
            </a:r>
            <a:r>
              <a:rPr lang="en-US" sz="2600" b="1" dirty="0" smtClean="0"/>
              <a:t>reads</a:t>
            </a:r>
            <a:endParaRPr lang="en-US" sz="2600" dirty="0" smtClean="0"/>
          </a:p>
          <a:p>
            <a:pPr>
              <a:buFont typeface="Wingdings" charset="2"/>
              <a:buChar char="q"/>
            </a:pPr>
            <a:r>
              <a:rPr lang="en-US" sz="2600" dirty="0" smtClean="0"/>
              <a:t>Read locations provided as </a:t>
            </a:r>
            <a:r>
              <a:rPr lang="en-US" sz="2600" dirty="0" smtClean="0"/>
              <a:t>input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90872" y="914400"/>
            <a:ext cx="4453128" cy="63976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Scatter</a:t>
            </a:r>
            <a:endParaRPr lang="en-US" sz="320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90872" y="1554162"/>
            <a:ext cx="4453128" cy="395128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600" dirty="0" smtClean="0"/>
              <a:t>Combination of map with random </a:t>
            </a:r>
            <a:r>
              <a:rPr lang="en-US" sz="2600" b="1" dirty="0" smtClean="0"/>
              <a:t>writes</a:t>
            </a:r>
          </a:p>
          <a:p>
            <a:pPr>
              <a:buFont typeface="Wingdings" charset="2"/>
              <a:buChar char="q"/>
            </a:pPr>
            <a:r>
              <a:rPr lang="en-US" sz="2600" dirty="0" smtClean="0"/>
              <a:t>Write locations provided as input</a:t>
            </a:r>
          </a:p>
          <a:p>
            <a:pPr>
              <a:buFont typeface="Wingdings" charset="2"/>
              <a:buChar char="q"/>
            </a:pPr>
            <a:r>
              <a:rPr lang="en-US" sz="2600" dirty="0" smtClean="0"/>
              <a:t>Race conditions</a:t>
            </a: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4579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Scatter: Serial Implementation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 smtClean="0"/>
              <a:t>Serial implementation of scatter in </a:t>
            </a:r>
            <a:r>
              <a:rPr lang="en-US" dirty="0" err="1" smtClean="0"/>
              <a:t>pseudocode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92ABFDE-B9DE-0347-8949-80A077F7341C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11" name="Picture 10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6429921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702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Scatter: Serial Implementation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 smtClean="0"/>
              <a:t>Serial implementation of scatter in </a:t>
            </a:r>
            <a:r>
              <a:rPr lang="en-US" dirty="0" err="1" smtClean="0"/>
              <a:t>pseudocode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92ABFDE-B9DE-0347-8949-80A077F7341C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pic>
        <p:nvPicPr>
          <p:cNvPr id="11" name="Picture 10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6429921" cy="36576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990600" y="2971800"/>
            <a:ext cx="3505200" cy="304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96000" y="2438400"/>
            <a:ext cx="3048000" cy="2062103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Parallelize over for loop to perform random write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95400" y="3733800"/>
            <a:ext cx="3505200" cy="381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973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Results from the combination of a map with a random write	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20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Collection of </a:t>
            </a:r>
            <a:r>
              <a:rPr lang="en-US" b="1" dirty="0" smtClean="0">
                <a:solidFill>
                  <a:srgbClr val="FF0000"/>
                </a:solidFill>
              </a:rPr>
              <a:t>input 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5" y="914401"/>
            <a:ext cx="8170218" cy="182879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28600" y="914400"/>
            <a:ext cx="3352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727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Collection of input data written in parallel to the </a:t>
            </a:r>
            <a:r>
              <a:rPr lang="en-US" b="1" dirty="0" smtClean="0">
                <a:solidFill>
                  <a:srgbClr val="FF0000"/>
                </a:solidFill>
              </a:rPr>
              <a:t>write locations </a:t>
            </a:r>
            <a:r>
              <a:rPr lang="en-US" dirty="0" smtClean="0">
                <a:solidFill>
                  <a:srgbClr val="000000"/>
                </a:solidFill>
              </a:rPr>
              <a:t>specified.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5" y="914401"/>
            <a:ext cx="8170218" cy="182879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800600" y="1828800"/>
            <a:ext cx="685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828800"/>
            <a:ext cx="685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urved Connector 18"/>
          <p:cNvCxnSpPr>
            <a:stCxn id="13" idx="0"/>
          </p:cNvCxnSpPr>
          <p:nvPr/>
        </p:nvCxnSpPr>
        <p:spPr>
          <a:xfrm rot="16200000" flipV="1">
            <a:off x="3219450" y="-95250"/>
            <a:ext cx="12700" cy="3848100"/>
          </a:xfrm>
          <a:prstGeom prst="curvedConnector4">
            <a:avLst>
              <a:gd name="adj1" fmla="val 1956528"/>
              <a:gd name="adj2" fmla="val 99509"/>
            </a:avLst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3700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</a:t>
            </a:r>
            <a:r>
              <a:rPr lang="en-US" dirty="0" smtClean="0"/>
              <a:t>what values should go into the input collection: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048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581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114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4648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181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715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6248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81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43" name="Rectangle 42"/>
          <p:cNvSpPr/>
          <p:nvPr/>
        </p:nvSpPr>
        <p:spPr>
          <a:xfrm>
            <a:off x="9144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44" name="Rectangle 43"/>
          <p:cNvSpPr/>
          <p:nvPr/>
        </p:nvSpPr>
        <p:spPr>
          <a:xfrm>
            <a:off x="14478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?</a:t>
            </a:r>
          </a:p>
        </p:txBody>
      </p:sp>
      <p:sp>
        <p:nvSpPr>
          <p:cNvPr id="45" name="Rectangle 44"/>
          <p:cNvSpPr/>
          <p:nvPr/>
        </p:nvSpPr>
        <p:spPr>
          <a:xfrm>
            <a:off x="19812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200" b="1" dirty="0" smtClean="0"/>
          </a:p>
        </p:txBody>
      </p:sp>
      <p:sp>
        <p:nvSpPr>
          <p:cNvPr id="46" name="Rectangle 45"/>
          <p:cNvSpPr/>
          <p:nvPr/>
        </p:nvSpPr>
        <p:spPr>
          <a:xfrm>
            <a:off x="25146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  <p:sp>
        <p:nvSpPr>
          <p:cNvPr id="47" name="Rectangle 46"/>
          <p:cNvSpPr/>
          <p:nvPr/>
        </p:nvSpPr>
        <p:spPr>
          <a:xfrm>
            <a:off x="3048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?</a:t>
            </a:r>
            <a:endParaRPr lang="en-US" sz="2200" b="1" dirty="0" smtClean="0"/>
          </a:p>
        </p:txBody>
      </p:sp>
    </p:spTree>
    <p:extLst>
      <p:ext uri="{BB962C8B-B14F-4D97-AF65-F5344CB8AC3E}">
        <p14:creationId xmlns:p14="http://schemas.microsoft.com/office/powerpoint/2010/main" val="2679119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the following locations and source array, what values should go into the input collection: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		*Solution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1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1447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981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514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4</a:t>
            </a:r>
            <a:endParaRPr lang="en-US" sz="2200" b="1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3048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81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148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482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816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150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48400" y="26670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81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981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514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048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81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1148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482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816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150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48400" y="1981200"/>
            <a:ext cx="5334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4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447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81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4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5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048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581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1148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46482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1816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7150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1</a:t>
            </a:r>
            <a:endParaRPr lang="en-US" sz="2200" b="1" dirty="0" smtClean="0"/>
          </a:p>
        </p:txBody>
      </p:sp>
      <p:sp>
        <p:nvSpPr>
          <p:cNvPr id="41" name="Rectangle 40"/>
          <p:cNvSpPr/>
          <p:nvPr/>
        </p:nvSpPr>
        <p:spPr>
          <a:xfrm>
            <a:off x="6248400" y="3352800"/>
            <a:ext cx="533400" cy="533400"/>
          </a:xfrm>
          <a:prstGeom prst="rect">
            <a:avLst/>
          </a:prstGeom>
          <a:solidFill>
            <a:srgbClr val="21B8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81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43" name="Rectangle 42"/>
          <p:cNvSpPr/>
          <p:nvPr/>
        </p:nvSpPr>
        <p:spPr>
          <a:xfrm>
            <a:off x="9144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1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4478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3</a:t>
            </a:r>
          </a:p>
        </p:txBody>
      </p:sp>
      <p:sp>
        <p:nvSpPr>
          <p:cNvPr id="45" name="Rectangle 44"/>
          <p:cNvSpPr/>
          <p:nvPr/>
        </p:nvSpPr>
        <p:spPr>
          <a:xfrm>
            <a:off x="19812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200" b="1" dirty="0" smtClean="0"/>
          </a:p>
        </p:txBody>
      </p:sp>
      <p:sp>
        <p:nvSpPr>
          <p:cNvPr id="46" name="Rectangle 45"/>
          <p:cNvSpPr/>
          <p:nvPr/>
        </p:nvSpPr>
        <p:spPr>
          <a:xfrm>
            <a:off x="25146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048000" y="44958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4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533400" y="3124200"/>
            <a:ext cx="11430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1143000" y="3124200"/>
            <a:ext cx="16002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1143000" y="3124200"/>
            <a:ext cx="4572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2286000" y="3124200"/>
            <a:ext cx="990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2743200" y="3124200"/>
            <a:ext cx="609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609600" y="3124200"/>
            <a:ext cx="25908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2895600" y="3124200"/>
            <a:ext cx="9144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1676400" y="3124200"/>
            <a:ext cx="28194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1219200" y="3124200"/>
            <a:ext cx="3657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1752600" y="3124200"/>
            <a:ext cx="36576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1219200" y="3124200"/>
            <a:ext cx="48768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9" name="Straight Arrow Connector 58"/>
          <p:cNvCxnSpPr/>
          <p:nvPr/>
        </p:nvCxnSpPr>
        <p:spPr>
          <a:xfrm flipH="1">
            <a:off x="2743200" y="3124200"/>
            <a:ext cx="3810000" cy="12192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8653170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Scatter: Race 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Collection of input data written in parallel to the </a:t>
            </a:r>
            <a:r>
              <a:rPr lang="en-US" b="1" dirty="0" smtClean="0">
                <a:solidFill>
                  <a:srgbClr val="FF0000"/>
                </a:solidFill>
              </a:rPr>
              <a:t>write locations </a:t>
            </a:r>
            <a:r>
              <a:rPr lang="en-US" dirty="0" smtClean="0">
                <a:solidFill>
                  <a:srgbClr val="000000"/>
                </a:solidFill>
              </a:rPr>
              <a:t>specified.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5" y="914401"/>
            <a:ext cx="8170218" cy="182879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905000" y="9144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048000" y="3810000"/>
            <a:ext cx="6096000" cy="255454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Race Condition: Two (or more) values being written to the same location in output collection. Unclear what the result should be. </a:t>
            </a:r>
            <a:r>
              <a:rPr lang="en-US" sz="32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Need rules to resolve collisions!</a:t>
            </a:r>
            <a:endParaRPr lang="en-US" sz="32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371600" y="1905000"/>
            <a:ext cx="533400" cy="5334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638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Serial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dirty="0" smtClean="0"/>
              <a:t>Serial implementation of gather in </a:t>
            </a:r>
            <a:r>
              <a:rPr lang="en-US" dirty="0" err="1" smtClean="0"/>
              <a:t>pseudocode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8" y="914400"/>
            <a:ext cx="5838092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692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Collision Resolution: </a:t>
            </a:r>
            <a:r>
              <a:rPr lang="en-US" dirty="0" smtClean="0"/>
              <a:t>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Non-deterministic </a:t>
            </a:r>
            <a:r>
              <a:rPr lang="en-US" dirty="0" smtClean="0"/>
              <a:t>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5004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057400" y="9906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Values </a:t>
            </a:r>
            <a:r>
              <a:rPr lang="en-US" sz="3000" b="1" dirty="0">
                <a:solidFill>
                  <a:srgbClr val="FF0000"/>
                </a:solidFill>
                <a:latin typeface="Times New Roman"/>
                <a:cs typeface="Times New Roman"/>
              </a:rPr>
              <a:t>“D” and “E” will </a:t>
            </a:r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collide </a:t>
            </a:r>
            <a:r>
              <a:rPr lang="en-US" sz="3000" b="1" dirty="0">
                <a:solidFill>
                  <a:srgbClr val="FF0000"/>
                </a:solidFill>
                <a:latin typeface="Times New Roman"/>
                <a:cs typeface="Times New Roman"/>
              </a:rPr>
              <a:t>at output collection index 2</a:t>
            </a:r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.</a:t>
            </a:r>
            <a:endParaRPr lang="en-US" sz="30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58858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r>
              <a:rPr lang="en-US" dirty="0" smtClean="0"/>
              <a:t>No rule determines which of the input items will be retained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24000" y="18288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Times New Roman"/>
                <a:cs typeface="Times New Roman"/>
              </a:rPr>
              <a:t>Values </a:t>
            </a:r>
            <a:r>
              <a:rPr lang="en-US" sz="3000" dirty="0">
                <a:latin typeface="Times New Roman"/>
                <a:cs typeface="Times New Roman"/>
              </a:rPr>
              <a:t>“D” and “E” will </a:t>
            </a:r>
            <a:r>
              <a:rPr lang="en-US" sz="3000" dirty="0" smtClean="0">
                <a:latin typeface="Times New Roman"/>
                <a:cs typeface="Times New Roman"/>
              </a:rPr>
              <a:t>collide </a:t>
            </a:r>
            <a:r>
              <a:rPr lang="en-US" sz="3000" dirty="0">
                <a:latin typeface="Times New Roman"/>
                <a:cs typeface="Times New Roman"/>
              </a:rPr>
              <a:t>at output collection index 2</a:t>
            </a:r>
            <a:r>
              <a:rPr lang="en-US" sz="3000" dirty="0" smtClean="0">
                <a:latin typeface="Times New Roman"/>
                <a:cs typeface="Times New Roman"/>
              </a:rPr>
              <a:t>.</a:t>
            </a:r>
            <a:endParaRPr lang="en-US" sz="3000" dirty="0">
              <a:latin typeface="Times New Roman"/>
              <a:cs typeface="Times New Roma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05200" y="5542002"/>
            <a:ext cx="5638800" cy="892552"/>
          </a:xfrm>
          <a:prstGeom prst="rect">
            <a:avLst/>
          </a:prstGeom>
          <a:noFill/>
          <a:ln w="57150" cmpd="sng"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Times New Roman"/>
                <a:cs typeface="Times New Roman"/>
              </a:rPr>
              <a:t>Either “</a:t>
            </a:r>
            <a:r>
              <a:rPr lang="en-US" sz="2600" dirty="0">
                <a:latin typeface="Times New Roman"/>
                <a:cs typeface="Times New Roman"/>
              </a:rPr>
              <a:t>D</a:t>
            </a:r>
            <a:r>
              <a:rPr lang="en-US" sz="2600" dirty="0" smtClean="0">
                <a:latin typeface="Times New Roman"/>
                <a:cs typeface="Times New Roman"/>
              </a:rPr>
              <a:t>”…</a:t>
            </a:r>
          </a:p>
          <a:p>
            <a:endParaRPr lang="en-US" sz="2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343846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r>
              <a:rPr lang="en-US" dirty="0" smtClean="0"/>
              <a:t>No rule determines which of the input items will be retained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Times New Roman"/>
                <a:cs typeface="Times New Roman"/>
              </a:rPr>
              <a:t>Values </a:t>
            </a:r>
            <a:r>
              <a:rPr lang="en-US" sz="3000" dirty="0">
                <a:latin typeface="Times New Roman"/>
                <a:cs typeface="Times New Roman"/>
              </a:rPr>
              <a:t>“D” and “E” will </a:t>
            </a:r>
            <a:r>
              <a:rPr lang="en-US" sz="3000" dirty="0" smtClean="0">
                <a:latin typeface="Times New Roman"/>
                <a:cs typeface="Times New Roman"/>
              </a:rPr>
              <a:t>collide </a:t>
            </a:r>
            <a:r>
              <a:rPr lang="en-US" sz="3000" dirty="0">
                <a:latin typeface="Times New Roman"/>
                <a:cs typeface="Times New Roman"/>
              </a:rPr>
              <a:t>at output </a:t>
            </a:r>
            <a:r>
              <a:rPr lang="en-US" sz="3000" dirty="0" smtClean="0">
                <a:latin typeface="Times New Roman"/>
                <a:cs typeface="Times New Roman"/>
              </a:rPr>
              <a:t>collection</a:t>
            </a:r>
            <a:r>
              <a:rPr lang="en-US" sz="3000" dirty="0" smtClean="0">
                <a:latin typeface="Times New Roman"/>
                <a:cs typeface="Times New Roman"/>
              </a:rPr>
              <a:t> index 2.</a:t>
            </a:r>
            <a:endParaRPr lang="en-US" sz="30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0" y="25146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505200" y="5542002"/>
            <a:ext cx="5638800" cy="892552"/>
          </a:xfrm>
          <a:prstGeom prst="rect">
            <a:avLst/>
          </a:prstGeom>
          <a:noFill/>
          <a:ln w="57150" cmpd="sng"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Times New Roman"/>
                <a:cs typeface="Times New Roman"/>
              </a:rPr>
              <a:t>Either “</a:t>
            </a:r>
            <a:r>
              <a:rPr lang="en-US" sz="2600" dirty="0">
                <a:latin typeface="Times New Roman"/>
                <a:cs typeface="Times New Roman"/>
              </a:rPr>
              <a:t>D” </a:t>
            </a:r>
            <a:r>
              <a:rPr lang="en-US" sz="2600" dirty="0" smtClean="0">
                <a:latin typeface="Times New Roman"/>
                <a:cs typeface="Times New Roman"/>
              </a:rPr>
              <a:t>or “</a:t>
            </a:r>
            <a:r>
              <a:rPr lang="en-US" sz="2600" dirty="0">
                <a:latin typeface="Times New Roman"/>
                <a:cs typeface="Times New Roman"/>
              </a:rPr>
              <a:t>E</a:t>
            </a:r>
            <a:r>
              <a:rPr lang="en-US" sz="2600" dirty="0" smtClean="0">
                <a:latin typeface="Times New Roman"/>
                <a:cs typeface="Times New Roman"/>
              </a:rPr>
              <a:t>”…</a:t>
            </a:r>
          </a:p>
          <a:p>
            <a:endParaRPr lang="en-US" sz="2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78327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Atomic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Non-deterministic approach</a:t>
            </a:r>
          </a:p>
          <a:p>
            <a:r>
              <a:rPr lang="en-US" dirty="0" smtClean="0"/>
              <a:t>Upon collision, one and only one of the values written to a location will be written in its entirety</a:t>
            </a:r>
          </a:p>
          <a:p>
            <a:r>
              <a:rPr lang="en-US" dirty="0" smtClean="0"/>
              <a:t>No rule determines which of the input items will be retained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859698" cy="2438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0" y="736937"/>
            <a:ext cx="533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Times New Roman"/>
                <a:cs typeface="Times New Roman"/>
              </a:rPr>
              <a:t>Values </a:t>
            </a:r>
            <a:r>
              <a:rPr lang="en-US" sz="3000" dirty="0">
                <a:latin typeface="Times New Roman"/>
                <a:cs typeface="Times New Roman"/>
              </a:rPr>
              <a:t>“D” and “E” will </a:t>
            </a:r>
            <a:r>
              <a:rPr lang="en-US" sz="3000" dirty="0" smtClean="0">
                <a:latin typeface="Times New Roman"/>
                <a:cs typeface="Times New Roman"/>
              </a:rPr>
              <a:t>collide </a:t>
            </a:r>
            <a:r>
              <a:rPr lang="en-US" sz="3000" dirty="0">
                <a:latin typeface="Times New Roman"/>
                <a:cs typeface="Times New Roman"/>
              </a:rPr>
              <a:t>at output collection index 2</a:t>
            </a:r>
            <a:r>
              <a:rPr lang="en-US" sz="3000" dirty="0" smtClean="0">
                <a:latin typeface="Times New Roman"/>
                <a:cs typeface="Times New Roman"/>
              </a:rPr>
              <a:t>.</a:t>
            </a:r>
            <a:endParaRPr lang="en-US" sz="30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0" y="25146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505200" y="5537537"/>
            <a:ext cx="5638800" cy="892552"/>
          </a:xfrm>
          <a:prstGeom prst="rect">
            <a:avLst/>
          </a:prstGeom>
          <a:noFill/>
          <a:ln w="57150" cmpd="sng"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Times New Roman"/>
                <a:cs typeface="Times New Roman"/>
              </a:rPr>
              <a:t>Either “</a:t>
            </a:r>
            <a:r>
              <a:rPr lang="en-US" sz="2600" dirty="0">
                <a:latin typeface="Times New Roman"/>
                <a:cs typeface="Times New Roman"/>
              </a:rPr>
              <a:t>D” </a:t>
            </a:r>
            <a:r>
              <a:rPr lang="en-US" sz="2600" dirty="0" smtClean="0">
                <a:latin typeface="Times New Roman"/>
                <a:cs typeface="Times New Roman"/>
              </a:rPr>
              <a:t>or “</a:t>
            </a:r>
            <a:r>
              <a:rPr lang="en-US" sz="2600" dirty="0">
                <a:latin typeface="Times New Roman"/>
                <a:cs typeface="Times New Roman"/>
              </a:rPr>
              <a:t>E</a:t>
            </a:r>
            <a:r>
              <a:rPr lang="en-US" sz="2600" dirty="0" smtClean="0">
                <a:latin typeface="Times New Roman"/>
                <a:cs typeface="Times New Roman"/>
              </a:rPr>
              <a:t>” will </a:t>
            </a:r>
            <a:r>
              <a:rPr lang="en-US" sz="2600" dirty="0">
                <a:latin typeface="Times New Roman"/>
                <a:cs typeface="Times New Roman"/>
              </a:rPr>
              <a:t>be written to index 2 of output </a:t>
            </a:r>
            <a:r>
              <a:rPr lang="en-US" sz="2600" dirty="0" smtClean="0">
                <a:latin typeface="Times New Roman"/>
                <a:cs typeface="Times New Roman"/>
              </a:rPr>
              <a:t>collection</a:t>
            </a:r>
            <a:endParaRPr lang="en-US" sz="2600" dirty="0"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24000" y="1828800"/>
            <a:ext cx="533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4064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Permutation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Collisions are </a:t>
            </a:r>
            <a:r>
              <a:rPr lang="en-US" b="1" dirty="0" smtClean="0"/>
              <a:t>illegal</a:t>
            </a:r>
          </a:p>
          <a:p>
            <a:r>
              <a:rPr lang="en-US" dirty="0" smtClean="0"/>
              <a:t>Check for collisions in advance </a:t>
            </a:r>
            <a:r>
              <a:rPr lang="en-US" dirty="0" smtClean="0">
                <a:sym typeface="Wingdings"/>
              </a:rPr>
              <a:t> turn scatter into gather</a:t>
            </a:r>
          </a:p>
          <a:p>
            <a:r>
              <a:rPr lang="en-US" dirty="0" smtClean="0">
                <a:sym typeface="Wingdings"/>
              </a:rPr>
              <a:t>Ex: FFT scrambling, matrix/image transpose, unpacking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7689774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4837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Merge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Associative and commutative operators are provided to merge elements in case of a collision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645706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891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 Resolution: Merge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Associative and commutative operators are provided to merge elements in case of a collision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645706" cy="18288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828800" y="990600"/>
            <a:ext cx="990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096000" y="1828800"/>
            <a:ext cx="990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91000" y="838200"/>
            <a:ext cx="1828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Collision!</a:t>
            </a:r>
            <a:endParaRPr lang="en-US" sz="30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cxnSp>
        <p:nvCxnSpPr>
          <p:cNvPr id="10" name="Curved Connector 9"/>
          <p:cNvCxnSpPr>
            <a:stCxn id="9" idx="1"/>
          </p:cNvCxnSpPr>
          <p:nvPr/>
        </p:nvCxnSpPr>
        <p:spPr>
          <a:xfrm rot="10800000" flipV="1">
            <a:off x="2819400" y="1115198"/>
            <a:ext cx="1371600" cy="180201"/>
          </a:xfrm>
          <a:prstGeom prst="curvedConnector3">
            <a:avLst>
              <a:gd name="adj1" fmla="val 91618"/>
            </a:avLst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5905500" y="1257300"/>
            <a:ext cx="762000" cy="533400"/>
          </a:xfrm>
          <a:prstGeom prst="curvedConnector3">
            <a:avLst>
              <a:gd name="adj1" fmla="val 23784"/>
            </a:avLst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8438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Collision Resolution: </a:t>
            </a:r>
            <a:r>
              <a:rPr lang="en-US" dirty="0" smtClean="0"/>
              <a:t>Merge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Associative and commutative operators are provided to merge elements in case of a collision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645706" cy="18288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95400" y="1828800"/>
            <a:ext cx="5334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91000" y="838200"/>
            <a:ext cx="487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Collision! – use addition as the merge operator</a:t>
            </a:r>
            <a:endParaRPr lang="en-US" sz="30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828800" y="990600"/>
            <a:ext cx="990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040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Collision Resolution: Priority </a:t>
            </a:r>
            <a:r>
              <a:rPr lang="en-US" dirty="0" smtClean="0"/>
              <a:t>Scatter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Every element in the input array is assigned a priority based on its position</a:t>
            </a:r>
          </a:p>
          <a:p>
            <a:r>
              <a:rPr lang="en-US" dirty="0" smtClean="0"/>
              <a:t>Priority is used to decide which element is written in case of a collision</a:t>
            </a:r>
          </a:p>
          <a:p>
            <a:r>
              <a:rPr lang="en-US" dirty="0" smtClean="0"/>
              <a:t>Ex: 3D graphics rendering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7033846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408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Serial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dirty="0" smtClean="0"/>
              <a:t>Serial implementation of gather in </a:t>
            </a:r>
            <a:r>
              <a:rPr lang="en-US" dirty="0" err="1" smtClean="0"/>
              <a:t>pseudocode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8" y="914400"/>
            <a:ext cx="5838092" cy="3657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90600" y="2971800"/>
            <a:ext cx="3505200" cy="304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96000" y="2438400"/>
            <a:ext cx="3048000" cy="2062103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Parallelize over for loop to perform random read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95400" y="3733800"/>
            <a:ext cx="3505200" cy="381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85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r>
              <a:rPr lang="en-US" dirty="0" smtClean="0"/>
              <a:t>Used to eliminate unused elements from a collection</a:t>
            </a:r>
          </a:p>
          <a:p>
            <a:r>
              <a:rPr lang="en-US" dirty="0" smtClean="0"/>
              <a:t>Retained elements are moved so they are contiguous in memory </a:t>
            </a:r>
            <a:r>
              <a:rPr lang="en-US" dirty="0" smtClean="0">
                <a:sym typeface="Wingdings"/>
              </a:rPr>
              <a:t> performance improvement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181600" cy="396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4849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Convert input array of Booleans into integer 0’s and 1’s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181600" cy="396818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0" y="990600"/>
            <a:ext cx="48768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1138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Convert input array of Booleans into integer 0’s and 1’s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Exclusive scan of this array with </a:t>
            </a:r>
            <a:r>
              <a:rPr lang="en-US" b="1" dirty="0" smtClean="0"/>
              <a:t>the </a:t>
            </a:r>
            <a:r>
              <a:rPr lang="en-US" b="1" dirty="0"/>
              <a:t>addition </a:t>
            </a:r>
            <a:r>
              <a:rPr lang="en-US" b="1" dirty="0" smtClean="0"/>
              <a:t>operation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170"/>
          <a:stretch/>
        </p:blipFill>
        <p:spPr>
          <a:xfrm>
            <a:off x="228600" y="914399"/>
            <a:ext cx="5181600" cy="86624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" y="2286000"/>
            <a:ext cx="44196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0668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0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002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1336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6670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2</a:t>
            </a:r>
            <a:endParaRPr lang="en-US" sz="2200" b="1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32004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7338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3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267200" y="2438400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4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609600" y="2209800"/>
            <a:ext cx="247650" cy="2286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Rectangle 17"/>
          <p:cNvSpPr/>
          <p:nvPr/>
        </p:nvSpPr>
        <p:spPr>
          <a:xfrm>
            <a:off x="304800" y="19050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</a:rPr>
              <a:t>0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762000" y="1752600"/>
            <a:ext cx="473475" cy="530093"/>
            <a:chOff x="1955654" y="2343152"/>
            <a:chExt cx="473475" cy="530093"/>
          </a:xfrm>
        </p:grpSpPr>
        <p:sp>
          <p:nvSpPr>
            <p:cNvPr id="20" name="Freeform 19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371600" y="1752600"/>
            <a:ext cx="473475" cy="530093"/>
            <a:chOff x="1955654" y="2343152"/>
            <a:chExt cx="473475" cy="530093"/>
          </a:xfrm>
        </p:grpSpPr>
        <p:sp>
          <p:nvSpPr>
            <p:cNvPr id="24" name="Freeform 23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964925" y="1752600"/>
            <a:ext cx="473475" cy="530093"/>
            <a:chOff x="1955654" y="2343152"/>
            <a:chExt cx="473475" cy="530093"/>
          </a:xfrm>
        </p:grpSpPr>
        <p:sp>
          <p:nvSpPr>
            <p:cNvPr id="28" name="Freeform 27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30" name="Freeform 29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574525" y="1752600"/>
            <a:ext cx="473475" cy="530093"/>
            <a:chOff x="1955654" y="2343152"/>
            <a:chExt cx="473475" cy="530093"/>
          </a:xfrm>
        </p:grpSpPr>
        <p:sp>
          <p:nvSpPr>
            <p:cNvPr id="32" name="Freeform 31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34" name="Freeform 33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184125" y="1752600"/>
            <a:ext cx="473475" cy="530093"/>
            <a:chOff x="1955654" y="2343152"/>
            <a:chExt cx="473475" cy="530093"/>
          </a:xfrm>
        </p:grpSpPr>
        <p:sp>
          <p:nvSpPr>
            <p:cNvPr id="36" name="Freeform 35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38" name="Freeform 37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717525" y="1752600"/>
            <a:ext cx="473475" cy="530093"/>
            <a:chOff x="1955654" y="2343152"/>
            <a:chExt cx="473475" cy="530093"/>
          </a:xfrm>
        </p:grpSpPr>
        <p:sp>
          <p:nvSpPr>
            <p:cNvPr id="40" name="Freeform 39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4267200" y="1752600"/>
            <a:ext cx="473475" cy="530093"/>
            <a:chOff x="1955654" y="2343152"/>
            <a:chExt cx="473475" cy="530093"/>
          </a:xfrm>
        </p:grpSpPr>
        <p:sp>
          <p:nvSpPr>
            <p:cNvPr id="44" name="Freeform 43"/>
            <p:cNvSpPr/>
            <p:nvPr/>
          </p:nvSpPr>
          <p:spPr>
            <a:xfrm>
              <a:off x="2057400" y="2580438"/>
              <a:ext cx="371729" cy="292807"/>
            </a:xfrm>
            <a:custGeom>
              <a:avLst/>
              <a:gdLst>
                <a:gd name="connsiteX0" fmla="*/ 0 w 368300"/>
                <a:gd name="connsiteY0" fmla="*/ 321898 h 321898"/>
                <a:gd name="connsiteX1" fmla="*/ 88900 w 368300"/>
                <a:gd name="connsiteY1" fmla="*/ 36148 h 321898"/>
                <a:gd name="connsiteX2" fmla="*/ 279400 w 368300"/>
                <a:gd name="connsiteY2" fmla="*/ 23448 h 321898"/>
                <a:gd name="connsiteX3" fmla="*/ 368300 w 368300"/>
                <a:gd name="connsiteY3" fmla="*/ 213948 h 321898"/>
                <a:gd name="connsiteX0" fmla="*/ 0 w 368300"/>
                <a:gd name="connsiteY0" fmla="*/ 327392 h 327392"/>
                <a:gd name="connsiteX1" fmla="*/ 122237 w 368300"/>
                <a:gd name="connsiteY1" fmla="*/ 32117 h 327392"/>
                <a:gd name="connsiteX2" fmla="*/ 279400 w 368300"/>
                <a:gd name="connsiteY2" fmla="*/ 28942 h 327392"/>
                <a:gd name="connsiteX3" fmla="*/ 368300 w 368300"/>
                <a:gd name="connsiteY3" fmla="*/ 219442 h 327392"/>
                <a:gd name="connsiteX0" fmla="*/ 0 w 368300"/>
                <a:gd name="connsiteY0" fmla="*/ 335483 h 335483"/>
                <a:gd name="connsiteX1" fmla="*/ 122237 w 368300"/>
                <a:gd name="connsiteY1" fmla="*/ 40208 h 335483"/>
                <a:gd name="connsiteX2" fmla="*/ 291307 w 368300"/>
                <a:gd name="connsiteY2" fmla="*/ 22746 h 335483"/>
                <a:gd name="connsiteX3" fmla="*/ 368300 w 368300"/>
                <a:gd name="connsiteY3" fmla="*/ 227533 h 335483"/>
                <a:gd name="connsiteX0" fmla="*/ 0 w 356394"/>
                <a:gd name="connsiteY0" fmla="*/ 335323 h 335323"/>
                <a:gd name="connsiteX1" fmla="*/ 122237 w 356394"/>
                <a:gd name="connsiteY1" fmla="*/ 40048 h 335323"/>
                <a:gd name="connsiteX2" fmla="*/ 291307 w 356394"/>
                <a:gd name="connsiteY2" fmla="*/ 22586 h 335323"/>
                <a:gd name="connsiteX3" fmla="*/ 356394 w 356394"/>
                <a:gd name="connsiteY3" fmla="*/ 224992 h 335323"/>
                <a:gd name="connsiteX0" fmla="*/ 0 w 358775"/>
                <a:gd name="connsiteY0" fmla="*/ 334685 h 334685"/>
                <a:gd name="connsiteX1" fmla="*/ 122237 w 358775"/>
                <a:gd name="connsiteY1" fmla="*/ 39410 h 334685"/>
                <a:gd name="connsiteX2" fmla="*/ 291307 w 358775"/>
                <a:gd name="connsiteY2" fmla="*/ 21948 h 334685"/>
                <a:gd name="connsiteX3" fmla="*/ 358775 w 358775"/>
                <a:gd name="connsiteY3" fmla="*/ 214829 h 334685"/>
                <a:gd name="connsiteX0" fmla="*/ 0 w 358776"/>
                <a:gd name="connsiteY0" fmla="*/ 334685 h 334685"/>
                <a:gd name="connsiteX1" fmla="*/ 122237 w 358776"/>
                <a:gd name="connsiteY1" fmla="*/ 39410 h 334685"/>
                <a:gd name="connsiteX2" fmla="*/ 291307 w 358776"/>
                <a:gd name="connsiteY2" fmla="*/ 21948 h 334685"/>
                <a:gd name="connsiteX3" fmla="*/ 358775 w 358776"/>
                <a:gd name="connsiteY3" fmla="*/ 214829 h 334685"/>
                <a:gd name="connsiteX0" fmla="*/ 0 w 365919"/>
                <a:gd name="connsiteY0" fmla="*/ 334843 h 334843"/>
                <a:gd name="connsiteX1" fmla="*/ 122237 w 365919"/>
                <a:gd name="connsiteY1" fmla="*/ 39568 h 334843"/>
                <a:gd name="connsiteX2" fmla="*/ 291307 w 365919"/>
                <a:gd name="connsiteY2" fmla="*/ 22106 h 334843"/>
                <a:gd name="connsiteX3" fmla="*/ 365918 w 365919"/>
                <a:gd name="connsiteY3" fmla="*/ 217369 h 334843"/>
                <a:gd name="connsiteX0" fmla="*/ 0 w 361156"/>
                <a:gd name="connsiteY0" fmla="*/ 335322 h 335322"/>
                <a:gd name="connsiteX1" fmla="*/ 122237 w 361156"/>
                <a:gd name="connsiteY1" fmla="*/ 40047 h 335322"/>
                <a:gd name="connsiteX2" fmla="*/ 291307 w 361156"/>
                <a:gd name="connsiteY2" fmla="*/ 22585 h 335322"/>
                <a:gd name="connsiteX3" fmla="*/ 361155 w 361156"/>
                <a:gd name="connsiteY3" fmla="*/ 224991 h 335322"/>
                <a:gd name="connsiteX0" fmla="*/ 0 w 371727"/>
                <a:gd name="connsiteY0" fmla="*/ 346280 h 393397"/>
                <a:gd name="connsiteX1" fmla="*/ 122237 w 371727"/>
                <a:gd name="connsiteY1" fmla="*/ 51005 h 393397"/>
                <a:gd name="connsiteX2" fmla="*/ 291307 w 371727"/>
                <a:gd name="connsiteY2" fmla="*/ 33543 h 393397"/>
                <a:gd name="connsiteX3" fmla="*/ 371726 w 371727"/>
                <a:gd name="connsiteY3" fmla="*/ 393397 h 393397"/>
                <a:gd name="connsiteX0" fmla="*/ 0 w 371729"/>
                <a:gd name="connsiteY0" fmla="*/ 349350 h 396467"/>
                <a:gd name="connsiteX1" fmla="*/ 122237 w 371729"/>
                <a:gd name="connsiteY1" fmla="*/ 54075 h 396467"/>
                <a:gd name="connsiteX2" fmla="*/ 291307 w 371729"/>
                <a:gd name="connsiteY2" fmla="*/ 36613 h 396467"/>
                <a:gd name="connsiteX3" fmla="*/ 371726 w 371729"/>
                <a:gd name="connsiteY3" fmla="*/ 396467 h 3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729" h="396467">
                  <a:moveTo>
                    <a:pt x="0" y="349350"/>
                  </a:moveTo>
                  <a:cubicBezTo>
                    <a:pt x="21167" y="231345"/>
                    <a:pt x="73686" y="106198"/>
                    <a:pt x="122237" y="54075"/>
                  </a:cubicBezTo>
                  <a:cubicBezTo>
                    <a:pt x="170788" y="1952"/>
                    <a:pt x="223297" y="-27608"/>
                    <a:pt x="291307" y="36613"/>
                  </a:cubicBezTo>
                  <a:cubicBezTo>
                    <a:pt x="359317" y="100834"/>
                    <a:pt x="371990" y="306508"/>
                    <a:pt x="371726" y="396467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176466" y="2343152"/>
              <a:ext cx="2286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1955654" y="2399639"/>
              <a:ext cx="367373" cy="190280"/>
            </a:xfrm>
            <a:custGeom>
              <a:avLst/>
              <a:gdLst>
                <a:gd name="connsiteX0" fmla="*/ 0 w 343561"/>
                <a:gd name="connsiteY0" fmla="*/ 0 h 198227"/>
                <a:gd name="connsiteX1" fmla="*/ 184994 w 343561"/>
                <a:gd name="connsiteY1" fmla="*/ 153281 h 198227"/>
                <a:gd name="connsiteX2" fmla="*/ 285420 w 343561"/>
                <a:gd name="connsiteY2" fmla="*/ 195566 h 198227"/>
                <a:gd name="connsiteX3" fmla="*/ 343561 w 343561"/>
                <a:gd name="connsiteY3" fmla="*/ 190280 h 198227"/>
                <a:gd name="connsiteX0" fmla="*/ 0 w 343561"/>
                <a:gd name="connsiteY0" fmla="*/ 0 h 192166"/>
                <a:gd name="connsiteX1" fmla="*/ 184994 w 343561"/>
                <a:gd name="connsiteY1" fmla="*/ 153281 h 192166"/>
                <a:gd name="connsiteX2" fmla="*/ 280657 w 343561"/>
                <a:gd name="connsiteY2" fmla="*/ 181279 h 192166"/>
                <a:gd name="connsiteX3" fmla="*/ 343561 w 343561"/>
                <a:gd name="connsiteY3" fmla="*/ 190280 h 192166"/>
                <a:gd name="connsiteX0" fmla="*/ 0 w 343561"/>
                <a:gd name="connsiteY0" fmla="*/ 0 h 192633"/>
                <a:gd name="connsiteX1" fmla="*/ 170707 w 343561"/>
                <a:gd name="connsiteY1" fmla="*/ 134231 h 192633"/>
                <a:gd name="connsiteX2" fmla="*/ 280657 w 343561"/>
                <a:gd name="connsiteY2" fmla="*/ 181279 h 192633"/>
                <a:gd name="connsiteX3" fmla="*/ 343561 w 343561"/>
                <a:gd name="connsiteY3" fmla="*/ 190280 h 192633"/>
                <a:gd name="connsiteX0" fmla="*/ 0 w 350704"/>
                <a:gd name="connsiteY0" fmla="*/ 0 h 186136"/>
                <a:gd name="connsiteX1" fmla="*/ 170707 w 350704"/>
                <a:gd name="connsiteY1" fmla="*/ 134231 h 186136"/>
                <a:gd name="connsiteX2" fmla="*/ 280657 w 350704"/>
                <a:gd name="connsiteY2" fmla="*/ 181279 h 186136"/>
                <a:gd name="connsiteX3" fmla="*/ 350704 w 350704"/>
                <a:gd name="connsiteY3" fmla="*/ 180755 h 186136"/>
                <a:gd name="connsiteX0" fmla="*/ 0 w 350704"/>
                <a:gd name="connsiteY0" fmla="*/ 0 h 184319"/>
                <a:gd name="connsiteX1" fmla="*/ 170707 w 350704"/>
                <a:gd name="connsiteY1" fmla="*/ 134231 h 184319"/>
                <a:gd name="connsiteX2" fmla="*/ 280657 w 350704"/>
                <a:gd name="connsiteY2" fmla="*/ 181279 h 184319"/>
                <a:gd name="connsiteX3" fmla="*/ 350704 w 350704"/>
                <a:gd name="connsiteY3" fmla="*/ 180755 h 184319"/>
                <a:gd name="connsiteX0" fmla="*/ 0 w 362611"/>
                <a:gd name="connsiteY0" fmla="*/ 0 h 186098"/>
                <a:gd name="connsiteX1" fmla="*/ 170707 w 362611"/>
                <a:gd name="connsiteY1" fmla="*/ 134231 h 186098"/>
                <a:gd name="connsiteX2" fmla="*/ 280657 w 362611"/>
                <a:gd name="connsiteY2" fmla="*/ 181279 h 186098"/>
                <a:gd name="connsiteX3" fmla="*/ 362611 w 362611"/>
                <a:gd name="connsiteY3" fmla="*/ 185517 h 186098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2611"/>
                <a:gd name="connsiteY0" fmla="*/ 0 h 185517"/>
                <a:gd name="connsiteX1" fmla="*/ 170707 w 362611"/>
                <a:gd name="connsiteY1" fmla="*/ 134231 h 185517"/>
                <a:gd name="connsiteX2" fmla="*/ 280657 w 362611"/>
                <a:gd name="connsiteY2" fmla="*/ 181279 h 185517"/>
                <a:gd name="connsiteX3" fmla="*/ 362611 w 362611"/>
                <a:gd name="connsiteY3" fmla="*/ 185517 h 185517"/>
                <a:gd name="connsiteX0" fmla="*/ 0 w 367373"/>
                <a:gd name="connsiteY0" fmla="*/ 0 h 190280"/>
                <a:gd name="connsiteX1" fmla="*/ 170707 w 367373"/>
                <a:gd name="connsiteY1" fmla="*/ 134231 h 190280"/>
                <a:gd name="connsiteX2" fmla="*/ 280657 w 367373"/>
                <a:gd name="connsiteY2" fmla="*/ 181279 h 190280"/>
                <a:gd name="connsiteX3" fmla="*/ 367373 w 367373"/>
                <a:gd name="connsiteY3" fmla="*/ 190280 h 190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373" h="190280">
                  <a:moveTo>
                    <a:pt x="0" y="0"/>
                  </a:moveTo>
                  <a:cubicBezTo>
                    <a:pt x="68712" y="60343"/>
                    <a:pt x="123931" y="104018"/>
                    <a:pt x="170707" y="134231"/>
                  </a:cubicBezTo>
                  <a:cubicBezTo>
                    <a:pt x="217483" y="164444"/>
                    <a:pt x="248673" y="172731"/>
                    <a:pt x="280657" y="181279"/>
                  </a:cubicBezTo>
                  <a:cubicBezTo>
                    <a:pt x="319784" y="177920"/>
                    <a:pt x="327704" y="184099"/>
                    <a:pt x="367373" y="19028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85708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7800" y="896552"/>
            <a:ext cx="3886200" cy="547970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Convert input array of Booleans into integer 0’s and 1’s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Exclusive scan of this array with the addition operation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Write values to output array based on offsets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53"/>
          <a:stretch/>
        </p:blipFill>
        <p:spPr>
          <a:xfrm>
            <a:off x="228600" y="914400"/>
            <a:ext cx="5181600" cy="312881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" y="2056233"/>
            <a:ext cx="44196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0</a:t>
            </a:r>
          </a:p>
        </p:txBody>
      </p:sp>
      <p:sp>
        <p:nvSpPr>
          <p:cNvPr id="9" name="Rectangle 8"/>
          <p:cNvSpPr/>
          <p:nvPr/>
        </p:nvSpPr>
        <p:spPr>
          <a:xfrm>
            <a:off x="10668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0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002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1336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/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6670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2</a:t>
            </a:r>
            <a:endParaRPr lang="en-US" sz="2200" b="1" dirty="0" smtClean="0"/>
          </a:p>
        </p:txBody>
      </p:sp>
      <p:sp>
        <p:nvSpPr>
          <p:cNvPr id="13" name="Rectangle 12"/>
          <p:cNvSpPr/>
          <p:nvPr/>
        </p:nvSpPr>
        <p:spPr>
          <a:xfrm>
            <a:off x="32004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7338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3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267200" y="2208633"/>
            <a:ext cx="533400" cy="533400"/>
          </a:xfrm>
          <a:prstGeom prst="rect">
            <a:avLst/>
          </a:prstGeom>
          <a:solidFill>
            <a:srgbClr val="60FF2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4</a:t>
            </a:r>
            <a:endParaRPr lang="en-US" sz="22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0807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Unpack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62600" y="896552"/>
            <a:ext cx="3581400" cy="547970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Inverse of pack operation</a:t>
            </a:r>
          </a:p>
          <a:p>
            <a:r>
              <a:rPr lang="en-US" dirty="0" smtClean="0"/>
              <a:t>Given the same data on which elements were kept and which were discarded, can place elements back in their original locations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486400" cy="382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8412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Generalization of Pack: 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0" y="896552"/>
            <a:ext cx="3810000" cy="5479701"/>
          </a:xfrm>
        </p:spPr>
        <p:txBody>
          <a:bodyPr/>
          <a:lstStyle/>
          <a:p>
            <a:r>
              <a:rPr lang="en-US" dirty="0"/>
              <a:t>Generalization of pack pattern</a:t>
            </a:r>
          </a:p>
          <a:p>
            <a:r>
              <a:rPr lang="en-US" dirty="0"/>
              <a:t>Elements are moved to upper or lower half of output collection based on some state</a:t>
            </a:r>
          </a:p>
          <a:p>
            <a:r>
              <a:rPr lang="en-US" dirty="0"/>
              <a:t>Does not lose information like </a:t>
            </a:r>
            <a:r>
              <a:rPr lang="en-US" dirty="0" smtClean="0"/>
              <a:t>pack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5"/>
          <a:stretch/>
        </p:blipFill>
        <p:spPr>
          <a:xfrm>
            <a:off x="228600" y="914400"/>
            <a:ext cx="5199941" cy="37872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0" y="3810000"/>
            <a:ext cx="30480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28600" y="5105400"/>
            <a:ext cx="388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Upper half of output collection: values equal to 0</a:t>
            </a:r>
            <a:endParaRPr lang="en-US" sz="24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1371600" y="4419600"/>
            <a:ext cx="381000" cy="762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Rectangle 10"/>
          <p:cNvSpPr/>
          <p:nvPr/>
        </p:nvSpPr>
        <p:spPr>
          <a:xfrm>
            <a:off x="9906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002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4290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0386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6482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490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0" y="896552"/>
            <a:ext cx="3810000" cy="5479701"/>
          </a:xfrm>
        </p:spPr>
        <p:txBody>
          <a:bodyPr/>
          <a:lstStyle/>
          <a:p>
            <a:r>
              <a:rPr lang="en-US" dirty="0"/>
              <a:t>Generalization of pack pattern</a:t>
            </a:r>
          </a:p>
          <a:p>
            <a:r>
              <a:rPr lang="en-US" dirty="0"/>
              <a:t>Elements are moved to upper or lower half of output collection based on some state</a:t>
            </a:r>
          </a:p>
          <a:p>
            <a:r>
              <a:rPr lang="en-US" dirty="0"/>
              <a:t>Does not lose information like </a:t>
            </a:r>
            <a:r>
              <a:rPr lang="en-US" dirty="0" smtClean="0"/>
              <a:t>pack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5"/>
          <a:stretch/>
        </p:blipFill>
        <p:spPr>
          <a:xfrm>
            <a:off x="228600" y="914400"/>
            <a:ext cx="5199941" cy="37872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429000" y="3810000"/>
            <a:ext cx="18288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219200" y="5105400"/>
            <a:ext cx="403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Lower half of output collection: values equal to 1</a:t>
            </a:r>
            <a:endParaRPr lang="en-US" sz="24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962400" y="4419600"/>
            <a:ext cx="381000" cy="7620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rgbClr val="FF000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Rectangle 10"/>
          <p:cNvSpPr/>
          <p:nvPr/>
        </p:nvSpPr>
        <p:spPr>
          <a:xfrm>
            <a:off x="3810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819400" y="990600"/>
            <a:ext cx="609600" cy="1447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2846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</a:t>
            </a:r>
            <a:r>
              <a:rPr lang="en-US" dirty="0" err="1" smtClean="0"/>
              <a:t>Unsplit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0" y="896552"/>
            <a:ext cx="3810000" cy="5479701"/>
          </a:xfrm>
        </p:spPr>
        <p:txBody>
          <a:bodyPr/>
          <a:lstStyle/>
          <a:p>
            <a:r>
              <a:rPr lang="en-US" dirty="0" smtClean="0"/>
              <a:t>Inverse of split</a:t>
            </a:r>
          </a:p>
          <a:p>
            <a:r>
              <a:rPr lang="en-US" dirty="0" smtClean="0"/>
              <a:t>Creates </a:t>
            </a:r>
            <a:r>
              <a:rPr lang="en-US" b="1" dirty="0" smtClean="0"/>
              <a:t>output collection </a:t>
            </a:r>
            <a:r>
              <a:rPr lang="en-US" dirty="0" smtClean="0"/>
              <a:t>based on original input collection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" r="1"/>
          <a:stretch/>
        </p:blipFill>
        <p:spPr>
          <a:xfrm>
            <a:off x="228600" y="914399"/>
            <a:ext cx="5220015" cy="383912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04800" y="3810000"/>
            <a:ext cx="50292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35899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Bin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0" y="896552"/>
            <a:ext cx="3657600" cy="5479701"/>
          </a:xfrm>
        </p:spPr>
        <p:txBody>
          <a:bodyPr/>
          <a:lstStyle/>
          <a:p>
            <a:r>
              <a:rPr lang="en-US" dirty="0" smtClean="0"/>
              <a:t>Generalized </a:t>
            </a:r>
            <a:r>
              <a:rPr lang="en-US" dirty="0" smtClean="0"/>
              <a:t>split </a:t>
            </a:r>
            <a:r>
              <a:rPr lang="en-US" dirty="0" smtClean="0"/>
              <a:t>to support more than two categories</a:t>
            </a:r>
          </a:p>
          <a:p>
            <a:r>
              <a:rPr lang="en-US" dirty="0" smtClean="0"/>
              <a:t>Ex: radix sort, pattern classification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5306844" cy="384047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8600" y="5105400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4 different categories = 4 bins</a:t>
            </a:r>
            <a:endParaRPr lang="en-US" sz="2400" b="1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906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10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002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209800" y="1066800"/>
            <a:ext cx="609600" cy="609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04800" y="3886200"/>
            <a:ext cx="6858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90600" y="3886200"/>
            <a:ext cx="19050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895600" y="3886200"/>
            <a:ext cx="12192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114800" y="3886200"/>
            <a:ext cx="1295400" cy="8382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113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Fusion of Map and Pack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800" y="896552"/>
            <a:ext cx="4648200" cy="54797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Advantageous if most of the elements of a map are discarded</a:t>
            </a:r>
          </a:p>
          <a:p>
            <a:r>
              <a:rPr lang="en-US" b="1" dirty="0" smtClean="0"/>
              <a:t>Map</a:t>
            </a:r>
            <a:r>
              <a:rPr lang="en-US" dirty="0" smtClean="0"/>
              <a:t> checks pairs for collision</a:t>
            </a:r>
          </a:p>
          <a:p>
            <a:r>
              <a:rPr lang="en-US" b="1" dirty="0" smtClean="0"/>
              <a:t>Pack</a:t>
            </a:r>
            <a:r>
              <a:rPr lang="en-US" dirty="0" smtClean="0"/>
              <a:t> stores only actual collisions</a:t>
            </a:r>
          </a:p>
          <a:p>
            <a:r>
              <a:rPr lang="en-US" dirty="0" smtClean="0"/>
              <a:t>Output BW ~ results reported, not number of pairs tested</a:t>
            </a:r>
          </a:p>
          <a:p>
            <a:r>
              <a:rPr lang="en-US" dirty="0" smtClean="0"/>
              <a:t>Each element can output 0 or 1 element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27100"/>
            <a:ext cx="4289002" cy="384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97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Results from the combination of a map with a random read	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376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Expand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5400" y="896553"/>
            <a:ext cx="4038600" cy="4589848"/>
          </a:xfrm>
        </p:spPr>
        <p:txBody>
          <a:bodyPr/>
          <a:lstStyle/>
          <a:p>
            <a:r>
              <a:rPr lang="en-US" b="1" dirty="0" smtClean="0"/>
              <a:t>Each element can output any number of elements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410200" cy="53523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" y="2895600"/>
            <a:ext cx="4876800" cy="16764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13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of </a:t>
            </a:r>
            <a:r>
              <a:rPr lang="en-US" dirty="0" smtClean="0"/>
              <a:t>Pack: Expand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5400" y="896553"/>
            <a:ext cx="4038600" cy="4589848"/>
          </a:xfrm>
        </p:spPr>
        <p:txBody>
          <a:bodyPr/>
          <a:lstStyle/>
          <a:p>
            <a:r>
              <a:rPr lang="en-US" dirty="0" smtClean="0"/>
              <a:t>Each element can output any number of elements</a:t>
            </a:r>
          </a:p>
          <a:p>
            <a:r>
              <a:rPr lang="en-US" b="1" dirty="0" smtClean="0"/>
              <a:t>Results are fused together in order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410200" cy="53523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4800" y="5486400"/>
            <a:ext cx="53340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9543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Parallelizing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strategy: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Divide up the computational domain into sections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Work on the sections individually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Combine the results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Methods: divide-and-conquer, fork-join, geometric decomposition, partitions, segments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34000" y="2667000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Discussed in </a:t>
            </a:r>
            <a:r>
              <a:rPr lang="en-US" sz="2400" dirty="0" err="1" smtClean="0">
                <a:latin typeface="Times New Roman"/>
                <a:cs typeface="Times New Roman"/>
              </a:rPr>
              <a:t>ch</a:t>
            </a:r>
            <a:r>
              <a:rPr lang="en-US" sz="2400" dirty="0" smtClean="0">
                <a:latin typeface="Times New Roman"/>
                <a:cs typeface="Times New Roman"/>
              </a:rPr>
              <a:t> 8</a:t>
            </a:r>
            <a:endParaRPr lang="en-US" sz="2400" dirty="0">
              <a:latin typeface="Times New Roman"/>
              <a:cs typeface="Times New Roman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943600" y="3124200"/>
            <a:ext cx="228600" cy="6096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4983204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Parallelizing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strategy: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Divide up the computational domain into sections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Work on the sections individually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Combine the results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Methods: divide-and-conquer, fork-join, geometric decomposition, </a:t>
            </a:r>
            <a:r>
              <a:rPr lang="en-US" b="1" dirty="0" smtClean="0"/>
              <a:t>partitions</a:t>
            </a:r>
            <a:r>
              <a:rPr lang="en-US" dirty="0" smtClean="0"/>
              <a:t>, segments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048000" y="5105400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Discussed next…</a:t>
            </a:r>
            <a:endParaRPr lang="en-US" sz="2400" dirty="0">
              <a:latin typeface="Times New Roman"/>
              <a:cs typeface="Times New Roman"/>
            </a:endParaRPr>
          </a:p>
        </p:txBody>
      </p:sp>
      <p:cxnSp>
        <p:nvCxnSpPr>
          <p:cNvPr id="9" name="Straight Arrow Connector 8"/>
          <p:cNvCxnSpPr>
            <a:stCxn id="8" idx="0"/>
          </p:cNvCxnSpPr>
          <p:nvPr/>
        </p:nvCxnSpPr>
        <p:spPr>
          <a:xfrm flipH="1" flipV="1">
            <a:off x="3733800" y="4572000"/>
            <a:ext cx="495300" cy="5334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36122023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is divided into </a:t>
            </a:r>
            <a:r>
              <a:rPr lang="en-US" b="1" dirty="0" smtClean="0"/>
              <a:t>non-overlapping</a:t>
            </a:r>
            <a:r>
              <a:rPr lang="en-US" dirty="0" smtClean="0"/>
              <a:t>, </a:t>
            </a:r>
            <a:r>
              <a:rPr lang="en-US" b="1" dirty="0" smtClean="0"/>
              <a:t>equal-sized </a:t>
            </a:r>
            <a:r>
              <a:rPr lang="en-US" dirty="0" smtClean="0"/>
              <a:t>regions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202706" cy="762000"/>
          </a:xfrm>
          <a:prstGeom prst="rect">
            <a:avLst/>
          </a:prstGeom>
        </p:spPr>
      </p:pic>
      <p:pic>
        <p:nvPicPr>
          <p:cNvPr id="7" name="Picture 6" descr="Structured Parallel Programming (cropped) (dragged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828800"/>
            <a:ext cx="6162989" cy="304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534400" y="1066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1D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53200" y="2971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/>
                <a:cs typeface="Times New Roman"/>
              </a:rPr>
              <a:t>2</a:t>
            </a:r>
            <a:r>
              <a:rPr lang="en-US" sz="2400" b="1" dirty="0" smtClean="0">
                <a:latin typeface="Times New Roman"/>
                <a:cs typeface="Times New Roman"/>
              </a:rPr>
              <a:t>D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43400" y="9144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0200" y="914400"/>
            <a:ext cx="990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400800" y="914400"/>
            <a:ext cx="9144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315200" y="914400"/>
            <a:ext cx="10668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352800" y="19050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114800" y="25908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800600" y="33528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486400" y="4038600"/>
            <a:ext cx="8382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832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is divided into </a:t>
            </a:r>
            <a:r>
              <a:rPr lang="en-US" b="1" dirty="0" smtClean="0"/>
              <a:t>non-overlapping</a:t>
            </a:r>
            <a:r>
              <a:rPr lang="en-US" dirty="0" smtClean="0"/>
              <a:t>, equal-sized regions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202706" cy="76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34000" y="5562600"/>
            <a:ext cx="381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Avoid write conflicts and race conditions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724400" y="5410200"/>
            <a:ext cx="533400" cy="533400"/>
          </a:xfrm>
          <a:prstGeom prst="straightConnector1">
            <a:avLst/>
          </a:prstGeom>
          <a:solidFill>
            <a:srgbClr val="558ED5">
              <a:alpha val="69804"/>
            </a:srgbClr>
          </a:solidFill>
          <a:ln w="381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2" name="Picture 11" descr="Structured Parallel Programming (cropped) (dragged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1828800"/>
            <a:ext cx="6162989" cy="304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534400" y="1066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1D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53200" y="2971800"/>
            <a:ext cx="60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/>
                <a:cs typeface="Times New Roman"/>
              </a:rPr>
              <a:t>2</a:t>
            </a:r>
            <a:r>
              <a:rPr lang="en-US" sz="2400" b="1" dirty="0" smtClean="0">
                <a:latin typeface="Times New Roman"/>
                <a:cs typeface="Times New Roman"/>
              </a:rPr>
              <a:t>D</a:t>
            </a:r>
            <a:endParaRPr lang="en-US" sz="24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1499513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sz="1000" dirty="0"/>
          </a:p>
          <a:p>
            <a:r>
              <a:rPr lang="en-US" dirty="0" smtClean="0"/>
              <a:t>Data is divided into </a:t>
            </a:r>
            <a:r>
              <a:rPr lang="en-US" b="1" dirty="0" smtClean="0"/>
              <a:t>non-uniform </a:t>
            </a:r>
            <a:r>
              <a:rPr lang="en-US" dirty="0" smtClean="0"/>
              <a:t>non-overlapping regions</a:t>
            </a:r>
          </a:p>
          <a:p>
            <a:r>
              <a:rPr lang="en-US" dirty="0" smtClean="0"/>
              <a:t>Start of each segment can be marked using:</a:t>
            </a:r>
          </a:p>
          <a:p>
            <a:pPr lvl="1"/>
            <a:r>
              <a:rPr lang="en-US" dirty="0" smtClean="0"/>
              <a:t>Array of integers</a:t>
            </a:r>
          </a:p>
          <a:p>
            <a:pPr lvl="1"/>
            <a:r>
              <a:rPr lang="en-US" dirty="0" smtClean="0"/>
              <a:t>Array of </a:t>
            </a:r>
            <a:r>
              <a:rPr lang="en-US" dirty="0"/>
              <a:t>B</a:t>
            </a:r>
            <a:r>
              <a:rPr lang="en-US" dirty="0" smtClean="0"/>
              <a:t>oolean flags</a:t>
            </a:r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474364" cy="762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800600" y="914400"/>
            <a:ext cx="990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91200" y="914400"/>
            <a:ext cx="4572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248400" y="914400"/>
            <a:ext cx="1371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620000" y="914400"/>
            <a:ext cx="990600" cy="685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861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 of Structures (</a:t>
            </a:r>
            <a:r>
              <a:rPr lang="en-US" dirty="0" err="1" smtClean="0"/>
              <a:t>AoS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4600" y="896552"/>
            <a:ext cx="6629400" cy="5479701"/>
          </a:xfrm>
        </p:spPr>
        <p:txBody>
          <a:bodyPr/>
          <a:lstStyle/>
          <a:p>
            <a:r>
              <a:rPr lang="en-US" dirty="0" smtClean="0"/>
              <a:t>May lead to better cache utilization if data is accessed randomly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2209800" cy="541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2125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Structures of Arrays (</a:t>
            </a:r>
            <a:r>
              <a:rPr lang="en-US" dirty="0" err="1" smtClean="0"/>
              <a:t>SoA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62600" y="896552"/>
            <a:ext cx="3581400" cy="5479701"/>
          </a:xfrm>
        </p:spPr>
        <p:txBody>
          <a:bodyPr/>
          <a:lstStyle/>
          <a:p>
            <a:r>
              <a:rPr lang="en-US" dirty="0" smtClean="0"/>
              <a:t>Typically better for </a:t>
            </a:r>
            <a:r>
              <a:rPr lang="en-US" dirty="0" err="1" smtClean="0"/>
              <a:t>vectorization</a:t>
            </a:r>
            <a:r>
              <a:rPr lang="en-US" dirty="0" smtClean="0"/>
              <a:t> and avoidance of false sharing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58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399"/>
            <a:ext cx="5334000" cy="272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50867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Layout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  <p:pic>
        <p:nvPicPr>
          <p:cNvPr id="6" name="Picture 5" descr="Structured Parallel Programming (cropped)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8885695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8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</a:t>
            </a:r>
            <a:r>
              <a:rPr lang="en-US" b="1" dirty="0" smtClean="0">
                <a:solidFill>
                  <a:srgbClr val="FF0000"/>
                </a:solidFill>
              </a:rPr>
              <a:t>collection of locations </a:t>
            </a:r>
            <a:r>
              <a:rPr lang="en-US" dirty="0" smtClean="0"/>
              <a:t>(address or array indices)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4801" y="1066800"/>
            <a:ext cx="46482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22827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124" y="0"/>
            <a:ext cx="8915400" cy="874346"/>
          </a:xfrm>
        </p:spPr>
        <p:txBody>
          <a:bodyPr/>
          <a:lstStyle/>
          <a:p>
            <a:r>
              <a:rPr lang="en-US" b="1" i="1" dirty="0" smtClean="0"/>
              <a:t>Example Implementation</a:t>
            </a:r>
            <a:endParaRPr lang="en-US" b="1" i="1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228600" y="1600200"/>
            <a:ext cx="4453128" cy="45259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4690872" y="1600200"/>
            <a:ext cx="4453128" cy="45259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  <p:pic>
        <p:nvPicPr>
          <p:cNvPr id="11" name="Picture 10" descr="Screen shot 2014-03-09 at 2.20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600200"/>
            <a:ext cx="4419600" cy="3250780"/>
          </a:xfrm>
          <a:prstGeom prst="rect">
            <a:avLst/>
          </a:prstGeom>
        </p:spPr>
      </p:pic>
      <p:pic>
        <p:nvPicPr>
          <p:cNvPr id="12" name="Picture 11" descr="Screen shot 2014-03-09 at 2.20.2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600200"/>
            <a:ext cx="4419600" cy="3302285"/>
          </a:xfrm>
          <a:prstGeom prst="rect">
            <a:avLst/>
          </a:prstGeom>
        </p:spPr>
      </p:pic>
      <p:sp>
        <p:nvSpPr>
          <p:cNvPr id="13" name="Text Placeholder 6"/>
          <p:cNvSpPr txBox="1">
            <a:spLocks/>
          </p:cNvSpPr>
          <p:nvPr/>
        </p:nvSpPr>
        <p:spPr bwMode="auto">
          <a:xfrm>
            <a:off x="228600" y="914400"/>
            <a:ext cx="4453128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 err="1" smtClean="0"/>
              <a:t>AoS</a:t>
            </a:r>
            <a:r>
              <a:rPr lang="en-US" sz="3200" b="1" dirty="0" smtClean="0"/>
              <a:t> Code</a:t>
            </a:r>
            <a:endParaRPr lang="en-US" sz="3200" b="1" dirty="0"/>
          </a:p>
        </p:txBody>
      </p:sp>
      <p:sp>
        <p:nvSpPr>
          <p:cNvPr id="14" name="Text Placeholder 8"/>
          <p:cNvSpPr txBox="1">
            <a:spLocks/>
          </p:cNvSpPr>
          <p:nvPr/>
        </p:nvSpPr>
        <p:spPr>
          <a:xfrm>
            <a:off x="4690872" y="914400"/>
            <a:ext cx="4453128" cy="6397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b="0" i="0" kern="1200">
                <a:solidFill>
                  <a:schemeClr val="tx1"/>
                </a:solidFill>
                <a:latin typeface="Times New Roman"/>
                <a:ea typeface="ＭＳ Ｐゴシック" charset="0"/>
                <a:cs typeface="Times New Roman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 smtClean="0"/>
              <a:t>SoA</a:t>
            </a:r>
            <a:r>
              <a:rPr lang="en-US" b="1" dirty="0" smtClean="0"/>
              <a:t> Code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4958468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4-03-09 at 2.20.1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6423061" cy="4724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AoS</a:t>
            </a:r>
            <a:r>
              <a:rPr lang="en-US" dirty="0" smtClean="0"/>
              <a:t>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800" y="457200"/>
            <a:ext cx="4648200" cy="5479701"/>
          </a:xfrm>
        </p:spPr>
        <p:txBody>
          <a:bodyPr/>
          <a:lstStyle/>
          <a:p>
            <a:r>
              <a:rPr lang="en-US" dirty="0" smtClean="0"/>
              <a:t>Most logical data organization layout</a:t>
            </a:r>
          </a:p>
          <a:p>
            <a:r>
              <a:rPr lang="en-US" dirty="0" smtClean="0"/>
              <a:t>Extremely difficult to access memory for reads (gathers) and writes (scatters)</a:t>
            </a:r>
          </a:p>
          <a:p>
            <a:r>
              <a:rPr lang="en-US" dirty="0" smtClean="0"/>
              <a:t>Prevents efficient </a:t>
            </a:r>
            <a:r>
              <a:rPr lang="en-US" dirty="0" err="1" smtClean="0"/>
              <a:t>vectorization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51154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4-03-09 at 2.20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" y="914400"/>
            <a:ext cx="6730809" cy="5029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SoA</a:t>
            </a:r>
            <a:r>
              <a:rPr lang="en-US" dirty="0" smtClean="0"/>
              <a:t>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457200"/>
            <a:ext cx="4267200" cy="5479701"/>
          </a:xfrm>
        </p:spPr>
        <p:txBody>
          <a:bodyPr/>
          <a:lstStyle/>
          <a:p>
            <a:r>
              <a:rPr lang="en-US" dirty="0" smtClean="0"/>
              <a:t>Separate arrays for each structure-field keeps memory accesses contiguous when </a:t>
            </a:r>
            <a:r>
              <a:rPr lang="en-US" dirty="0" err="1" smtClean="0"/>
              <a:t>vectorization</a:t>
            </a:r>
            <a:r>
              <a:rPr lang="en-US" dirty="0" smtClean="0"/>
              <a:t> is performed over structure instances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04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</a:t>
            </a:r>
            <a:r>
              <a:rPr lang="en-US" b="1" dirty="0" smtClean="0">
                <a:solidFill>
                  <a:srgbClr val="FF0000"/>
                </a:solidFill>
              </a:rPr>
              <a:t>source array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953001" y="1066800"/>
            <a:ext cx="38862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177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1" y="2057400"/>
            <a:ext cx="3657600" cy="10668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41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Gather: Defined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Given a collection of locations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(address or array indices) and a source array, gather collects all the data from the source array at the given locations and places them into an </a:t>
            </a:r>
            <a:r>
              <a:rPr lang="en-US" b="1" dirty="0" smtClean="0">
                <a:solidFill>
                  <a:srgbClr val="FF0000"/>
                </a:solidFill>
              </a:rPr>
              <a:t>output collection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CIS 410/510: Parallel Computing, University of Oregon, Spring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F21A90-E327-C84D-81B5-071D4C5C9FC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6" name="Picture 5" descr="Structured Parallel Programming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86801" cy="21496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14401" y="2209800"/>
            <a:ext cx="609600" cy="762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962401" y="2209800"/>
            <a:ext cx="426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What value should go into index 1 of input collection?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90600" y="2362200"/>
            <a:ext cx="457199" cy="457200"/>
          </a:xfrm>
          <a:prstGeom prst="roundRect">
            <a:avLst/>
          </a:prstGeom>
          <a:solidFill>
            <a:srgbClr val="60FF2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66801" y="2362200"/>
            <a:ext cx="22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/>
                <a:cs typeface="Times New Roman"/>
              </a:rPr>
              <a:t>?</a:t>
            </a:r>
            <a:endParaRPr lang="en-US" sz="2000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6575997"/>
      </p:ext>
    </p:extLst>
  </p:cSld>
  <p:clrMapOvr>
    <a:masterClrMapping/>
  </p:clrMapOvr>
</p:sld>
</file>

<file path=ppt/theme/theme1.xml><?xml version="1.0" encoding="utf-8"?>
<a:theme xmlns:a="http://schemas.openxmlformats.org/drawingml/2006/main" name="New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NewTemplate.pot</Template>
  <TotalTime>14134</TotalTime>
  <Words>2827</Words>
  <Application>Microsoft Macintosh PowerPoint</Application>
  <PresentationFormat>On-screen Show (4:3)</PresentationFormat>
  <Paragraphs>669</Paragraphs>
  <Slides>62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3" baseType="lpstr">
      <vt:lpstr>NewTemplate</vt:lpstr>
      <vt:lpstr>Data Reorganization Pattern</vt:lpstr>
      <vt:lpstr>Table of Contents</vt:lpstr>
      <vt:lpstr>Gather: Serial Implementation</vt:lpstr>
      <vt:lpstr>Gather: Serial Implementation</vt:lpstr>
      <vt:lpstr>Gather: Defined</vt:lpstr>
      <vt:lpstr>Gather: Defined</vt:lpstr>
      <vt:lpstr>Gather: Defined</vt:lpstr>
      <vt:lpstr>Gather: Defined</vt:lpstr>
      <vt:lpstr>Gather: Defined</vt:lpstr>
      <vt:lpstr>Gather: Defined</vt:lpstr>
      <vt:lpstr>Gather: Defined</vt:lpstr>
      <vt:lpstr>Gather: Defined</vt:lpstr>
      <vt:lpstr>Quiz 1</vt:lpstr>
      <vt:lpstr>Quiz 1</vt:lpstr>
      <vt:lpstr>Gather: Array Size</vt:lpstr>
      <vt:lpstr>Gather: Array Size</vt:lpstr>
      <vt:lpstr>Special Case of Gather: Shifts</vt:lpstr>
      <vt:lpstr>Special Case of Gather: Zip</vt:lpstr>
      <vt:lpstr>Special Case of Gather: Zip</vt:lpstr>
      <vt:lpstr>Special Case of Gather: Unzip</vt:lpstr>
      <vt:lpstr>Gather vs. Scatter</vt:lpstr>
      <vt:lpstr>Scatter: Serial Implementation</vt:lpstr>
      <vt:lpstr>Scatter: Serial Implementation</vt:lpstr>
      <vt:lpstr>Scatter: Defined</vt:lpstr>
      <vt:lpstr>Scatter: Defined</vt:lpstr>
      <vt:lpstr>Scatter: Defined</vt:lpstr>
      <vt:lpstr>Quiz 2</vt:lpstr>
      <vt:lpstr>Quiz 2</vt:lpstr>
      <vt:lpstr>Scatter: Race Conditions</vt:lpstr>
      <vt:lpstr>Collision Resolution: Atomic Scatter</vt:lpstr>
      <vt:lpstr>Collision Resolution: Atomic Scatter</vt:lpstr>
      <vt:lpstr>Collision Resolution: Atomic Scatter</vt:lpstr>
      <vt:lpstr>Collision Resolution: Atomic Scatter</vt:lpstr>
      <vt:lpstr>Collision Resolution: Atomic Scatter</vt:lpstr>
      <vt:lpstr>Collision Resolution: Permutation Scatter</vt:lpstr>
      <vt:lpstr>Collision Resolution: Merge Scatter</vt:lpstr>
      <vt:lpstr>Collision Resolution: Merge Scatter</vt:lpstr>
      <vt:lpstr>Collision Resolution: Merge Scatter</vt:lpstr>
      <vt:lpstr>Collision Resolution: Priority Scatter</vt:lpstr>
      <vt:lpstr>Pack: Defined</vt:lpstr>
      <vt:lpstr>Pack Algorithm</vt:lpstr>
      <vt:lpstr>Pack Algorithm</vt:lpstr>
      <vt:lpstr>Pack Algorithm</vt:lpstr>
      <vt:lpstr>Unpack Defined</vt:lpstr>
      <vt:lpstr>Generalization of Pack: Split</vt:lpstr>
      <vt:lpstr>Generalization of Pack: Split</vt:lpstr>
      <vt:lpstr>Generalization of Pack: Unsplit</vt:lpstr>
      <vt:lpstr>Generalization of Pack: Bin</vt:lpstr>
      <vt:lpstr>Fusion of Map and Pack</vt:lpstr>
      <vt:lpstr>Generalization of Pack: Expand</vt:lpstr>
      <vt:lpstr>Generalization of Pack: Expand</vt:lpstr>
      <vt:lpstr>Parallelizing Algorithms</vt:lpstr>
      <vt:lpstr>Parallelizing Algorithms</vt:lpstr>
      <vt:lpstr>Partitioning</vt:lpstr>
      <vt:lpstr>Partitioning</vt:lpstr>
      <vt:lpstr>Segmentation</vt:lpstr>
      <vt:lpstr>Array of Structures (AoS)</vt:lpstr>
      <vt:lpstr>Structures of Arrays (SoA)</vt:lpstr>
      <vt:lpstr>Data Layout Options</vt:lpstr>
      <vt:lpstr>Example Implementation</vt:lpstr>
      <vt:lpstr>AoS Code</vt:lpstr>
      <vt:lpstr>SoA Code</vt:lpstr>
    </vt:vector>
  </TitlesOfParts>
  <Company>ParaTools,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Huck</dc:creator>
  <cp:lastModifiedBy>stephanie</cp:lastModifiedBy>
  <cp:revision>566</cp:revision>
  <dcterms:created xsi:type="dcterms:W3CDTF">2013-11-24T21:03:34Z</dcterms:created>
  <dcterms:modified xsi:type="dcterms:W3CDTF">2014-03-09T21:29:33Z</dcterms:modified>
</cp:coreProperties>
</file>

<file path=docProps/thumbnail.jpeg>
</file>